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69" r:id="rId4"/>
    <p:sldId id="268" r:id="rId5"/>
    <p:sldId id="258" r:id="rId6"/>
    <p:sldId id="270" r:id="rId7"/>
    <p:sldId id="260" r:id="rId8"/>
    <p:sldId id="271" r:id="rId9"/>
    <p:sldId id="261" r:id="rId10"/>
    <p:sldId id="273" r:id="rId11"/>
    <p:sldId id="277" r:id="rId12"/>
    <p:sldId id="262" r:id="rId13"/>
    <p:sldId id="263" r:id="rId14"/>
    <p:sldId id="274" r:id="rId15"/>
    <p:sldId id="276" r:id="rId16"/>
    <p:sldId id="264" r:id="rId17"/>
    <p:sldId id="265" r:id="rId18"/>
    <p:sldId id="266" r:id="rId19"/>
    <p:sldId id="26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9B60381-3214-4849-A3F5-011C40EDDC39}">
          <p14:sldIdLst>
            <p14:sldId id="256"/>
            <p14:sldId id="257"/>
            <p14:sldId id="269"/>
            <p14:sldId id="268"/>
            <p14:sldId id="258"/>
            <p14:sldId id="270"/>
            <p14:sldId id="260"/>
            <p14:sldId id="271"/>
            <p14:sldId id="261"/>
            <p14:sldId id="273"/>
            <p14:sldId id="277"/>
            <p14:sldId id="262"/>
            <p14:sldId id="263"/>
            <p14:sldId id="274"/>
            <p14:sldId id="276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850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9ff329f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9ff329f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9ff329f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9ff329f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9ff329f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9ff329f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9ff329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9ff329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9ff329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9ff329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real question is if how do we train a model with training data that are different test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76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9ff329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9ff329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672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9ff329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9ff329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9ff329f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9ff329f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9ff329f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9ff329f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9ff329f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59ff329f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59ff329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59ff329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velo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vletag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323636"/>
            <a:ext cx="8520600" cy="1060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Inclusive Images Challenge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6599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12/5/2019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383BA-84D8-416B-AE57-A963C79D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5" y="1384479"/>
            <a:ext cx="7935298" cy="22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1B13-8EF7-4986-B8AB-F17C7EFF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Dataset: </a:t>
            </a:r>
            <a:r>
              <a:rPr lang="en-US" altLang="zh-CN" dirty="0"/>
              <a:t>proportional</a:t>
            </a:r>
            <a:r>
              <a:rPr lang="en" altLang="zh-CN" dirty="0"/>
              <a:t> </a:t>
            </a:r>
            <a:r>
              <a:rPr lang="en-US" altLang="zh-CN" dirty="0" err="1"/>
              <a:t>shrinked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F0F33-1C95-4103-B0CD-DB052D8AE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Train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10 thousand image from training data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more than 1000 classes, sorted by frequency.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Test (stage1)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1 thousand images from stage 1 test images.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100 tuning images from tune-labels.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B6701-ED86-4DE9-A520-42EF964D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92" y="1276124"/>
            <a:ext cx="4657608" cy="9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3A34-23ED-4D34-986B-B6031A6F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Dataset: Classes 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E28E-F304-4B0D-9275-730162400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Hierarchical structure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Higher level classes are less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Inclusive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Higher level classes are lower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Layers of CNN.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0656-D270-4FDA-87BC-D23C67EA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89" y="1152475"/>
            <a:ext cx="4263774" cy="3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Preprocessing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</a:t>
            </a:r>
            <a:r>
              <a:rPr lang="en-US" dirty="0">
                <a:solidFill>
                  <a:schemeClr val="tx1"/>
                </a:solidFill>
              </a:rPr>
              <a:t>Match images with labels by </a:t>
            </a:r>
            <a:r>
              <a:rPr lang="en-US" dirty="0" err="1">
                <a:solidFill>
                  <a:schemeClr val="tx1"/>
                </a:solidFill>
              </a:rPr>
              <a:t>imageID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</a:t>
            </a:r>
            <a:r>
              <a:rPr lang="en-US" dirty="0">
                <a:solidFill>
                  <a:schemeClr val="tx1"/>
                </a:solidFill>
              </a:rPr>
              <a:t>Input images are scaled into 224*224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Input classes were multi-hot encoded by the training classes.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10% training data as Validation to avoid overfitting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Approac</a:t>
            </a:r>
            <a:r>
              <a:rPr lang="en-US" dirty="0"/>
              <a:t>h: convolutional neural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</a:t>
            </a:r>
            <a:r>
              <a:rPr lang="en-US" dirty="0">
                <a:solidFill>
                  <a:schemeClr val="tx1"/>
                </a:solidFill>
              </a:rPr>
              <a:t>Input: 2D array images and labels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</a:t>
            </a:r>
            <a:r>
              <a:rPr lang="en-US" dirty="0">
                <a:solidFill>
                  <a:schemeClr val="tx1"/>
                </a:solidFill>
              </a:rPr>
              <a:t>Layers: have multiple channels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	Convolution: kernel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	Pooling: averaging /max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Relu</a:t>
            </a:r>
            <a:r>
              <a:rPr lang="en-US" altLang="zh-CN" dirty="0">
                <a:solidFill>
                  <a:schemeClr val="tx1"/>
                </a:solidFill>
              </a:rPr>
              <a:t>: max(0,x)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Fully connected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● Out put: 1D array of probabilities of all classes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AEB8A0-F65D-4DD7-9C5F-A26FD865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71" y="1491163"/>
            <a:ext cx="4037744" cy="216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74BA-417B-4FA1-9E62-BD75D017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Architecture: dense net 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141EA-DC61-4BDE-A52C-EF45542C6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The dense block at each layer received feature maps from all previous layers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It makes the network denser and more efficient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2F9A7-334E-4C83-BE85-23255BDE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52" y="2078677"/>
            <a:ext cx="4964568" cy="24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3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4A81-5EAC-4163-918B-DBB1ECB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Approach: Fine tuning 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66368-B283-405E-B87A-778580166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Retrain the trained model with tuned labels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Frozen all layers except last one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The CNN models automatically identify the hierarchical structure, so the more diverse labels are in the end of the layers. </a:t>
            </a:r>
          </a:p>
          <a:p>
            <a:pPr marL="11430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532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676DBFA-51C9-40E7-B027-4BE6CAD4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9" y="1151732"/>
            <a:ext cx="4682358" cy="351177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F83FFA-6C1E-45A1-84C2-86E6ECBC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642" y="1151732"/>
            <a:ext cx="4682358" cy="3511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	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4C5C8-F9BF-47B0-9DE2-5D94B59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54" y="1128434"/>
            <a:ext cx="6359744" cy="3144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C5D222-69DB-4B12-80CA-54911B5DC797}"/>
              </a:ext>
            </a:extLst>
          </p:cNvPr>
          <p:cNvSpPr txBox="1"/>
          <p:nvPr/>
        </p:nvSpPr>
        <p:spPr>
          <a:xfrm>
            <a:off x="311700" y="1422971"/>
            <a:ext cx="1563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F2 score=0.255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Discussion: </a:t>
            </a:r>
            <a:r>
              <a:rPr lang="en-US" dirty="0"/>
              <a:t>Improvement </a:t>
            </a:r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ctr"/>
            <a:r>
              <a:rPr lang="x-none" altLang="zh-CN" dirty="0">
                <a:solidFill>
                  <a:schemeClr val="tx1"/>
                </a:solidFill>
              </a:rPr>
              <a:t>Weight samples and labels for ubalanced distribution</a:t>
            </a:r>
          </a:p>
          <a:p>
            <a:pPr fontAlgn="ctr"/>
            <a:r>
              <a:rPr lang="en-US" altLang="zh-CN" dirty="0">
                <a:solidFill>
                  <a:schemeClr val="tx1"/>
                </a:solidFill>
              </a:rPr>
              <a:t>Data augmentation: random crops + random horizontal</a:t>
            </a:r>
            <a:r>
              <a:rPr lang="x-none" altLang="zh-CN" dirty="0">
                <a:solidFill>
                  <a:schemeClr val="tx1"/>
                </a:solidFill>
              </a:rPr>
              <a:t> </a:t>
            </a:r>
            <a:endParaRPr lang="en-US" altLang="zh-CN" dirty="0">
              <a:solidFill>
                <a:schemeClr val="tx1"/>
              </a:solidFill>
            </a:endParaRPr>
          </a:p>
          <a:p>
            <a:pPr fontAlgn="ctr"/>
            <a:r>
              <a:rPr lang="en-US" altLang="zh-CN" dirty="0">
                <a:solidFill>
                  <a:schemeClr val="tx1"/>
                </a:solidFill>
              </a:rPr>
              <a:t>Combing multiple models to have a better performance.</a:t>
            </a:r>
          </a:p>
          <a:p>
            <a:pPr fontAlgn="ctr"/>
            <a:endParaRPr lang="en-US" altLang="zh-CN" dirty="0">
              <a:solidFill>
                <a:schemeClr val="tx1"/>
              </a:solidFill>
            </a:endParaRPr>
          </a:p>
          <a:p>
            <a:pPr fontAlgn="ctr"/>
            <a:endParaRPr lang="en-US" altLang="zh-CN" dirty="0">
              <a:solidFill>
                <a:schemeClr val="tx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68C1780-7A64-421D-930E-151C7A62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4" y="2333033"/>
            <a:ext cx="5302832" cy="1657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090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Conclusion: </a:t>
            </a:r>
            <a:r>
              <a:rPr lang="en-US" dirty="0"/>
              <a:t>More work need to be done</a:t>
            </a: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214096" y="125521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accuracy is constrained by  training size.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Many variations  in the data augmentation that can be tried.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Combing multiple models to have a better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</a:t>
            </a:r>
            <a:r>
              <a:rPr lang="en-US" dirty="0"/>
              <a:t>n: Inclusive images challenge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42D4D-A101-4BA1-B0D2-49F755A8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54841"/>
            <a:ext cx="7935298" cy="2209600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1717" y="3678147"/>
            <a:ext cx="8580583" cy="890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 </a:t>
            </a:r>
            <a:r>
              <a:rPr lang="en-US" altLang="zh-CN" sz="2000" dirty="0">
                <a:solidFill>
                  <a:schemeClr val="dk1"/>
                </a:solidFill>
              </a:rPr>
              <a:t>An image recognition systems that can perform well on test images drawn from different geographic distributions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6FFB-8004-420F-B523-D4AFEBEA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Introduction: Inclusive images challenge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B1FF-0B0B-47FF-965C-4A435E801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General data that same classes have similar structure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Hand writing digits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Inclusive images 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Geographiclly</a:t>
            </a:r>
            <a:r>
              <a:rPr lang="en-US" altLang="zh-CN" dirty="0">
                <a:solidFill>
                  <a:schemeClr val="tx1"/>
                </a:solidFill>
              </a:rPr>
              <a:t> 	</a:t>
            </a:r>
          </a:p>
          <a:p>
            <a:endParaRPr lang="en-US" altLang="zh-CN" dirty="0"/>
          </a:p>
          <a:p>
            <a:pPr marL="596900" lvl="1" indent="0">
              <a:buNone/>
            </a:pPr>
            <a:endParaRPr lang="en-US" altLang="zh-CN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75A8E2B-F372-4167-AFF5-7B97E5B5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09" y="1602682"/>
            <a:ext cx="3267182" cy="1414154"/>
          </a:xfrm>
          <a:prstGeom prst="rect">
            <a:avLst/>
          </a:prstGeom>
        </p:spPr>
      </p:pic>
      <p:pic>
        <p:nvPicPr>
          <p:cNvPr id="1028" name="Picture 4" descr="Image result for trees in different regions">
            <a:extLst>
              <a:ext uri="{FF2B5EF4-FFF2-40B4-BE49-F238E27FC236}">
                <a16:creationId xmlns:a16="http://schemas.microsoft.com/office/drawing/2014/main" id="{93934AD1-3165-4ECB-973E-3C0DADA4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938409" y="3154565"/>
            <a:ext cx="1212350" cy="16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ees in different regions">
            <a:extLst>
              <a:ext uri="{FF2B5EF4-FFF2-40B4-BE49-F238E27FC236}">
                <a16:creationId xmlns:a16="http://schemas.microsoft.com/office/drawing/2014/main" id="{0842CEFF-2A72-493A-8DA4-0ACF63C7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55" y="3154565"/>
            <a:ext cx="1254690" cy="16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ees in different regions">
            <a:extLst>
              <a:ext uri="{FF2B5EF4-FFF2-40B4-BE49-F238E27FC236}">
                <a16:creationId xmlns:a16="http://schemas.microsoft.com/office/drawing/2014/main" id="{4F0BB004-56B0-4BD2-9D59-71E93A4C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253" y="3154563"/>
            <a:ext cx="1217513" cy="16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rees in different regions">
            <a:extLst>
              <a:ext uri="{FF2B5EF4-FFF2-40B4-BE49-F238E27FC236}">
                <a16:creationId xmlns:a16="http://schemas.microsoft.com/office/drawing/2014/main" id="{B98251AF-F94E-4F80-A88C-D9C282F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274" y="3154562"/>
            <a:ext cx="1348663" cy="16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8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It is a general issue for CNN models.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The solution can be applied in other area.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Having a better understanding of deep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73479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Given a large set of images from one geographic region train a model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generalized on another regions.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Evaluation metric: F2 score (like F1, but recall is more important than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precision).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24B73-BAE6-473D-8D96-BA31E39B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88" y="2645657"/>
            <a:ext cx="6017082" cy="1923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33C9-9C2B-4244-A27E-12AF9D0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 statement: </a:t>
            </a:r>
            <a:r>
              <a:rPr lang="en-US" altLang="zh-CN" dirty="0"/>
              <a:t>Restrictions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9DB-E7BE-40C7-97D4-0A90277A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Pretrained models are not allowed.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No other data allowed.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Prediction should be based on image input only(not metadata).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5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Related Work: </a:t>
            </a:r>
            <a:r>
              <a:rPr lang="en-US" dirty="0"/>
              <a:t>The Winner </a:t>
            </a:r>
            <a:r>
              <a:rPr lang="en-US" altLang="zh-CN" dirty="0">
                <a:hlinkClick r:id="rId3" tooltip="Pavel Ostyakov"/>
              </a:rPr>
              <a:t>Pavel </a:t>
            </a:r>
            <a:r>
              <a:rPr lang="en-US" altLang="zh-CN" dirty="0" err="1">
                <a:hlinkClick r:id="rId3" tooltip="Pavel Ostyakov"/>
              </a:rPr>
              <a:t>Ostyakov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33903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Model architectures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PNASNet-5-Large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</a:t>
            </a:r>
            <a:r>
              <a:rPr lang="en-US" dirty="0" err="1"/>
              <a:t>NASNet</a:t>
            </a:r>
            <a:r>
              <a:rPr lang="en-US" dirty="0"/>
              <a:t>-A-Large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SENet154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ResNet152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ResNet101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● Densenet121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BAD1C-AE57-46D2-B3E0-DA5319F061C2}"/>
              </a:ext>
            </a:extLst>
          </p:cNvPr>
          <p:cNvSpPr txBox="1"/>
          <p:nvPr/>
        </p:nvSpPr>
        <p:spPr>
          <a:xfrm>
            <a:off x="3786027" y="1494890"/>
            <a:ext cx="43665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● Use cross-validation while tuning the last layer;</a:t>
            </a:r>
          </a:p>
          <a:p>
            <a:endParaRPr lang="en-US" altLang="zh-CN" dirty="0"/>
          </a:p>
          <a:p>
            <a:r>
              <a:rPr lang="en-US" altLang="zh-CN" dirty="0"/>
              <a:t>● Use dropout and strong augmentation while tuning the last layer;</a:t>
            </a:r>
          </a:p>
          <a:p>
            <a:endParaRPr lang="en-US" altLang="zh-CN" dirty="0"/>
          </a:p>
          <a:p>
            <a:r>
              <a:rPr lang="en-US" altLang="zh-CN" dirty="0"/>
              <a:t>● Choose correct weights in ensemble to perform well both on validation and public leaderboard;</a:t>
            </a:r>
          </a:p>
          <a:p>
            <a:endParaRPr lang="en-US" altLang="zh-CN" dirty="0"/>
          </a:p>
          <a:p>
            <a:r>
              <a:rPr lang="en-US" altLang="zh-CN" dirty="0"/>
              <a:t>● Best single model PNASNet-5-Large gives 4th place;</a:t>
            </a:r>
          </a:p>
          <a:p>
            <a:r>
              <a:rPr lang="en-US" altLang="zh-CN" dirty="0"/>
              <a:t>● The final solution contains ~300 models;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B0B-8810-45D6-88DF-47948B0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Related Work: </a:t>
            </a:r>
            <a:r>
              <a:rPr lang="en-US" altLang="zh-CN" dirty="0"/>
              <a:t>the 4th place  </a:t>
            </a:r>
            <a:r>
              <a:rPr lang="en-US" altLang="zh-CN" dirty="0" err="1">
                <a:hlinkClick r:id="rId2" tooltip="Azat Davletshin"/>
              </a:rPr>
              <a:t>Azat</a:t>
            </a:r>
            <a:r>
              <a:rPr lang="en-US" altLang="zh-CN" dirty="0">
                <a:hlinkClick r:id="rId2" tooltip="Azat Davletshin"/>
              </a:rPr>
              <a:t> </a:t>
            </a:r>
            <a:r>
              <a:rPr lang="en-US" altLang="zh-CN" dirty="0" err="1">
                <a:hlinkClick r:id="rId2" tooltip="Azat Davletshin"/>
              </a:rPr>
              <a:t>Davletshin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70972-EC46-4387-BE3B-464FA867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Single Model: SE-ResNet-101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Fine- tuning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new loss function </a:t>
            </a:r>
            <a:r>
              <a:rPr lang="en-US" altLang="zh-CN" dirty="0" err="1">
                <a:solidFill>
                  <a:schemeClr val="tx1"/>
                </a:solidFill>
              </a:rPr>
              <a:t>MultiLabelSoftmaxWithCrossEntropyLoss</a:t>
            </a:r>
            <a:r>
              <a:rPr lang="en-US" altLang="zh-CN" dirty="0">
                <a:solidFill>
                  <a:schemeClr val="tx1"/>
                </a:solidFill>
              </a:rPr>
              <a:t>, which is easier to optimize than the classic </a:t>
            </a:r>
            <a:r>
              <a:rPr lang="en-US" altLang="zh-CN" dirty="0" err="1">
                <a:solidFill>
                  <a:schemeClr val="tx1"/>
                </a:solidFill>
              </a:rPr>
              <a:t>SigmoidWithCrossEntropyLoss</a:t>
            </a:r>
            <a:r>
              <a:rPr lang="en-US" altLang="zh-CN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random crops and horizontal flips for training data augmentation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used all 18k labels instead of 7k labels listed in the classes_trainable.</a:t>
            </a:r>
            <a:r>
              <a:rPr lang="en-US" altLang="zh-CN" dirty="0"/>
              <a:t>csv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42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Dataset: </a:t>
            </a:r>
            <a:r>
              <a:rPr lang="en-US" dirty="0"/>
              <a:t>Original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Train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● 1.7 millions images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● More than 18000 classes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Test (stage1)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● 32 thousand images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● Ground truth labels for 1 thousand images for tuning models locally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405B8-1875-4825-A9C7-F04F9370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37" y="1683485"/>
            <a:ext cx="5106256" cy="1177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611</Words>
  <Application>Microsoft Office PowerPoint</Application>
  <PresentationFormat>On-screen Show (16:9)</PresentationFormat>
  <Paragraphs>102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Inclusive Images Challenge</vt:lpstr>
      <vt:lpstr>Introduction: Inclusive images challenge  </vt:lpstr>
      <vt:lpstr>Introduction: Inclusive images challenge </vt:lpstr>
      <vt:lpstr>Motivation  </vt:lpstr>
      <vt:lpstr>Problem statement  </vt:lpstr>
      <vt:lpstr>Problem statement: Restrictions</vt:lpstr>
      <vt:lpstr>Related Work: The Winner Pavel Ostyakov  </vt:lpstr>
      <vt:lpstr>Related Work: the 4th place  Azat Davletshin</vt:lpstr>
      <vt:lpstr>Dataset: Original   </vt:lpstr>
      <vt:lpstr>Dataset: proportional shrinked </vt:lpstr>
      <vt:lpstr>Dataset: Classes </vt:lpstr>
      <vt:lpstr>Data Preprocessing  </vt:lpstr>
      <vt:lpstr>Approach: convolutional neural network </vt:lpstr>
      <vt:lpstr>Architecture: dense net </vt:lpstr>
      <vt:lpstr>Approach: Fine tuning </vt:lpstr>
      <vt:lpstr>Experiments</vt:lpstr>
      <vt:lpstr>Results </vt:lpstr>
      <vt:lpstr>Discussion: Improvement </vt:lpstr>
      <vt:lpstr>Conclusion: More work need to be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Inclusive Images Challenge</dc:title>
  <cp:lastModifiedBy>zequn li</cp:lastModifiedBy>
  <cp:revision>45</cp:revision>
  <dcterms:modified xsi:type="dcterms:W3CDTF">2019-12-05T16:57:27Z</dcterms:modified>
</cp:coreProperties>
</file>